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2" r:id="rId1"/>
  </p:sldMasterIdLst>
  <p:notesMasterIdLst>
    <p:notesMasterId r:id="rId9"/>
  </p:notesMasterIdLst>
  <p:sldIdLst>
    <p:sldId id="261" r:id="rId2"/>
    <p:sldId id="262" r:id="rId3"/>
    <p:sldId id="257" r:id="rId4"/>
    <p:sldId id="264" r:id="rId5"/>
    <p:sldId id="265" r:id="rId6"/>
    <p:sldId id="266" r:id="rId7"/>
    <p:sldId id="267" r:id="rId8"/>
  </p:sldIdLst>
  <p:sldSz cx="9144000" cy="5143500" type="screen16x9"/>
  <p:notesSz cx="6858000" cy="9144000"/>
  <p:embeddedFontLst>
    <p:embeddedFont>
      <p:font typeface="Agency FB" panose="020B0503020202020204" pitchFamily="34" charset="0"/>
      <p:regular r:id="rId10"/>
      <p:bold r:id="rId11"/>
    </p:embeddedFont>
    <p:embeddedFont>
      <p:font typeface="Aptos" panose="020B0004020202020204" pitchFamily="34" charset="0"/>
      <p:regular r:id="rId12"/>
      <p:bold r:id="rId13"/>
      <p:italic r:id="rId14"/>
      <p:boldItalic r:id="rId15"/>
    </p:embeddedFont>
    <p:embeddedFont>
      <p:font typeface="Arial Black" panose="020B0A04020102020204" pitchFamily="34" charset="0"/>
      <p:bold r:id="rId16"/>
    </p:embeddedFont>
    <p:embeddedFont>
      <p:font typeface="Bahnschrift Condensed" panose="020B0502040204020203" pitchFamily="34" charset="0"/>
      <p:regular r:id="rId17"/>
      <p:bold r:id="rId18"/>
    </p:embeddedFont>
    <p:embeddedFont>
      <p:font typeface="Batang" panose="02030600000101010101" pitchFamily="18" charset="-127"/>
      <p:regular r:id="rId19"/>
    </p:embeddedFon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Calibri Light" panose="020F0302020204030204" pitchFamily="34" charset="0"/>
      <p:regular r:id="rId24"/>
      <p: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573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F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6D7CC2-0855-47A9-8DAD-97174463D394}" v="1" dt="2023-09-11T04:46:44.524"/>
    <p1510:client id="{280662C3-56A4-4405-AD20-01EBBA397584}" v="441" dt="2023-09-10T18:08:05.378"/>
    <p1510:client id="{3EFAA5C4-A854-4C42-A07E-51E23E8D084F}" v="97" dt="2023-09-10T12:35:14.128"/>
    <p1510:client id="{585FB648-45CF-4EDC-8838-E8474F862D10}" v="294" dt="2023-09-10T18:24:38.481"/>
    <p1510:client id="{8E042540-E26F-4718-B9F7-CB21706A044D}" v="12" dt="2023-09-10T18:33:20.029"/>
    <p1510:client id="{95E6031A-D3A3-4E2A-B341-091AFA308972}" v="322" dt="2023-09-10T12:31:03.953"/>
    <p1510:client id="{D8A9E40E-F769-48EF-A472-059C074A840A}" v="73" dt="2023-09-10T17:17:18.54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4" d="100"/>
          <a:sy n="84" d="100"/>
        </p:scale>
        <p:origin x="804" y="56"/>
      </p:cViewPr>
      <p:guideLst>
        <p:guide orient="horz" pos="2573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12.fntdata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font" Target="fonts/font16.fntdata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font" Target="fonts/font15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font" Target="fonts/font14.fntdata"/><Relationship Id="rId28" Type="http://schemas.openxmlformats.org/officeDocument/2006/relationships/theme" Target="theme/theme1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font" Target="fonts/font13.fntdata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1dfdfbc7a67_0_4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1dfdfbc7a67_0_4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F4C7D3-18DC-2FD7-256E-5920459B82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9693FB-E735-AAAB-0558-829377AAFA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EF9B05-06ED-9889-33C2-9C563FA324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B1673-4F70-4334-9A5D-DD72A15B7306}" type="datetimeFigureOut">
              <a:rPr lang="en-IN" smtClean="0"/>
              <a:t>13-09-2023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5EC883-55FC-CDD2-9A22-4A3FBFBD36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9FA634-4CD7-4ADA-BB5C-38CFC7E37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18C0F-87CF-4901-AE89-67D73E8B09C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97595238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12C996-B65C-E8DF-55B0-813328555C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5139B4-B248-1280-3E57-C4D5A0FA3B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2BC372-57D5-B3FB-7A0A-48AE792350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B1673-4F70-4334-9A5D-DD72A15B7306}" type="datetimeFigureOut">
              <a:rPr lang="en-IN" smtClean="0"/>
              <a:t>13-09-2023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31C7B3-46CC-6CA2-F768-AF7DABCEA3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D78D34-B80B-E1C3-545E-4031736FBC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18C0F-87CF-4901-AE89-67D73E8B09C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6940675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B274696-80D2-F6E0-8A21-8E6412B5F3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04C888-53FC-D77C-D725-ED2FF668A7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B408A4-4C72-0CCB-6F42-92DA0D4D8B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B1673-4F70-4334-9A5D-DD72A15B7306}" type="datetimeFigureOut">
              <a:rPr lang="en-IN" smtClean="0"/>
              <a:t>13-09-2023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E4CD2C-BBBF-0718-1791-9F81F11B49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BE4E49-2191-0D0C-843E-0C5F7B307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18C0F-87CF-4901-AE89-67D73E8B09C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72938267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8185D3-036A-2BC6-5828-10A4594BD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29D25C-D770-1ED9-EA9D-3B41797F71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7BA158-96B0-5CCE-1D9C-86949691AD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B1673-4F70-4334-9A5D-DD72A15B7306}" type="datetimeFigureOut">
              <a:rPr lang="en-IN" smtClean="0"/>
              <a:t>13-09-2023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132C9E-FCAA-6401-8D6B-7A731D17D3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C4014B-6FE2-DA3E-62D3-6D9D40137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18C0F-87CF-4901-AE89-67D73E8B09C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46469970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92A3CA-C9DE-64D4-B2E0-2AE7C062EC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0DCB57-3B37-7352-7A24-C57DEE80D5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D182E1-8245-E86B-5A91-AD37C5CEFC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B1673-4F70-4334-9A5D-DD72A15B7306}" type="datetimeFigureOut">
              <a:rPr lang="en-IN" smtClean="0"/>
              <a:t>13-09-2023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F4695A-35DB-220A-FA55-E3BC57D328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D7E460-157F-B10C-93F5-6EB907128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18C0F-87CF-4901-AE89-67D73E8B09C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18082811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06476-8489-595E-EB3E-6F855BCADA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326C35-0F7D-8254-0ABE-FE3EEF1B09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6BF623-16A4-F9C9-A994-40561472AD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3F2972-7D3B-B61A-ACFA-30749657D6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B1673-4F70-4334-9A5D-DD72A15B7306}" type="datetimeFigureOut">
              <a:rPr lang="en-IN" smtClean="0"/>
              <a:t>13-09-2023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1073FB-9010-CE33-3C50-B9E62D43C3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5AA314-558E-5311-66B9-7BD2BFA72C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18C0F-87CF-4901-AE89-67D73E8B09C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85427076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F8431-C640-A31A-43AB-7B89D5C499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0BEBB7-FA93-0C5A-BF5A-B587EDD4FB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2B5AED-3680-A4C3-F8CC-5FE27F05AF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22B88F-F674-2F88-4205-C16462ED94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927B7C1-004A-2668-515C-F34FB77947E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F07D04D-48DF-1A52-7CF1-BA817D57CF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B1673-4F70-4334-9A5D-DD72A15B7306}" type="datetimeFigureOut">
              <a:rPr lang="en-IN" smtClean="0"/>
              <a:t>13-09-2023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CEEAF7-FD83-04D7-1777-EF396C3086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B2A39D5-FA94-0E4F-DD62-36DB73330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18C0F-87CF-4901-AE89-67D73E8B09C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89237817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7684F-FCA5-66A8-6663-7727FD136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E82568A-7D53-9FCE-8AD5-BB3FCFFB1D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B1673-4F70-4334-9A5D-DD72A15B7306}" type="datetimeFigureOut">
              <a:rPr lang="en-IN" smtClean="0"/>
              <a:t>13-09-2023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406A32-2168-67A3-21E5-B2741E0AF1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87AE4B-749C-BA56-5E2D-FBE036BE6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18C0F-87CF-4901-AE89-67D73E8B09C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59251229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3484E38-C543-46C1-EB7F-ECE480785C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B1673-4F70-4334-9A5D-DD72A15B7306}" type="datetimeFigureOut">
              <a:rPr lang="en-IN" smtClean="0"/>
              <a:t>13-09-2023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12502F7-B38F-9AC9-9D02-1C39C02270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E4AEFF-025D-982D-B4A7-D05C2431F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18C0F-87CF-4901-AE89-67D73E8B09C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86522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322EC4-465F-7709-F88B-F1F7AF370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8B5191-514A-37B7-A070-4378F10059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BEFDD8-A729-C1A5-31AD-262BBF48BF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F51BA8-2EED-B475-D401-97D37D60CF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B1673-4F70-4334-9A5D-DD72A15B7306}" type="datetimeFigureOut">
              <a:rPr lang="en-IN" smtClean="0"/>
              <a:t>13-09-2023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6FBE51-71DC-5449-8645-B037AC046A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ED4077-89CE-A4A3-F5BE-A061CD257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18C0F-87CF-4901-AE89-67D73E8B09C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15631790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DCEF3-4859-7BA1-1C2F-94E9E8203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9432028-DE67-6585-E568-3B899C97BFD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F97554-D2C4-B35A-F772-2B59917F36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19F21D-607C-FCA7-D3F0-2C9496C269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B1673-4F70-4334-9A5D-DD72A15B7306}" type="datetimeFigureOut">
              <a:rPr lang="en-IN" smtClean="0"/>
              <a:t>13-09-2023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D3EB4D-948C-C983-4F28-57286B8808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4E2C49-072D-9F33-7546-5CF346680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18C0F-87CF-4901-AE89-67D73E8B09C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40833325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A781DC4-8979-D512-895D-FAD9DDE683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C93A01-44EF-CDFB-9D9F-E278D7F7C2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713B4C-7479-0A78-1406-9776BD5B72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DB1673-4F70-4334-9A5D-DD72A15B7306}" type="datetimeFigureOut">
              <a:rPr lang="en-IN" smtClean="0"/>
              <a:t>13-09-2023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D6EC29-0D1A-FB81-CB7A-065AF1051B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423DD4-E888-1F8B-9632-ADF7954951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A18C0F-87CF-4901-AE89-67D73E8B09C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660843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jp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7" Type="http://schemas.openxmlformats.org/officeDocument/2006/relationships/image" Target="../media/image23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5" Type="http://schemas.openxmlformats.org/officeDocument/2006/relationships/image" Target="../media/image23.jpeg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6000"/>
            <a:lum/>
          </a:blip>
          <a:srcRect/>
          <a:stretch>
            <a:fillRect l="-18000" r="-1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F160C0-8C9C-A536-D65A-615C5D877D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030" y="1590113"/>
            <a:ext cx="8801940" cy="1532737"/>
          </a:xfr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algn="ctr"/>
            <a:br>
              <a:rPr lang="en-US" dirty="0"/>
            </a:br>
            <a:r>
              <a:rPr lang="en-US" b="1" dirty="0"/>
              <a:t>Navigation and e-Waste Redemption</a:t>
            </a:r>
          </a:p>
        </p:txBody>
      </p:sp>
      <p:pic>
        <p:nvPicPr>
          <p:cNvPr id="2050" name="Picture 2" descr="Home - Saveetha (Autonomous) Engineering College">
            <a:extLst>
              <a:ext uri="{FF2B5EF4-FFF2-40B4-BE49-F238E27FC236}">
                <a16:creationId xmlns:a16="http://schemas.microsoft.com/office/drawing/2014/main" id="{6F982439-C783-1A28-3766-7A3EBB4613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380" y="237173"/>
            <a:ext cx="6972300" cy="828675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4F77F94-7225-7684-9049-6B48BC2F0A0E}"/>
              </a:ext>
            </a:extLst>
          </p:cNvPr>
          <p:cNvSpPr txBox="1"/>
          <p:nvPr/>
        </p:nvSpPr>
        <p:spPr>
          <a:xfrm>
            <a:off x="1460715" y="3830663"/>
            <a:ext cx="63216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latin typeface="Agency FB" panose="020B0503020202020204" pitchFamily="34" charset="0"/>
              </a:rPr>
              <a:t>SUSTAINABLE GOAL -9 :</a:t>
            </a:r>
            <a:r>
              <a:rPr lang="en-IN" sz="2000" dirty="0">
                <a:latin typeface="Agency FB" panose="020B0503020202020204" pitchFamily="34" charset="0"/>
              </a:rPr>
              <a:t>  INDUSTRY, INNOVATION AND INFRASTRUCTURE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9B8ADA-B97F-4DE0-C38E-ECA3994C45AF}"/>
              </a:ext>
            </a:extLst>
          </p:cNvPr>
          <p:cNvSpPr txBox="1"/>
          <p:nvPr/>
        </p:nvSpPr>
        <p:spPr>
          <a:xfrm>
            <a:off x="3429000" y="2922795"/>
            <a:ext cx="28117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latin typeface="Agency FB" panose="020B0503020202020204" pitchFamily="34" charset="0"/>
              </a:rPr>
              <a:t>TEAM : Re-Wired</a:t>
            </a:r>
          </a:p>
        </p:txBody>
      </p:sp>
    </p:spTree>
    <p:extLst>
      <p:ext uri="{BB962C8B-B14F-4D97-AF65-F5344CB8AC3E}">
        <p14:creationId xmlns:p14="http://schemas.microsoft.com/office/powerpoint/2010/main" val="37630457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D8353B-B756-7982-6FA6-F223E0EF86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2571" y="-248669"/>
            <a:ext cx="4253593" cy="994172"/>
          </a:xfrm>
        </p:spPr>
        <p:txBody>
          <a:bodyPr/>
          <a:lstStyle/>
          <a:p>
            <a:r>
              <a:rPr lang="en-US" b="1" dirty="0">
                <a:latin typeface="Bahnschrift Condensed" panose="020B0502040204020203" pitchFamily="34" charset="0"/>
              </a:rPr>
              <a:t>Team Members Details</a:t>
            </a:r>
            <a:r>
              <a:rPr lang="en-US" dirty="0"/>
              <a:t>: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49A733D9-0B04-B8A2-DAB4-B25D69000F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5762933"/>
              </p:ext>
            </p:extLst>
          </p:nvPr>
        </p:nvGraphicFramePr>
        <p:xfrm>
          <a:off x="502104" y="476082"/>
          <a:ext cx="8139792" cy="20956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324">
                  <a:extLst>
                    <a:ext uri="{9D8B030D-6E8A-4147-A177-3AD203B41FA5}">
                      <a16:colId xmlns:a16="http://schemas.microsoft.com/office/drawing/2014/main" val="4011256070"/>
                    </a:ext>
                  </a:extLst>
                </a:gridCol>
                <a:gridCol w="1874676">
                  <a:extLst>
                    <a:ext uri="{9D8B030D-6E8A-4147-A177-3AD203B41FA5}">
                      <a16:colId xmlns:a16="http://schemas.microsoft.com/office/drawing/2014/main" val="376072738"/>
                    </a:ext>
                  </a:extLst>
                </a:gridCol>
                <a:gridCol w="1246896">
                  <a:extLst>
                    <a:ext uri="{9D8B030D-6E8A-4147-A177-3AD203B41FA5}">
                      <a16:colId xmlns:a16="http://schemas.microsoft.com/office/drawing/2014/main" val="1451475203"/>
                    </a:ext>
                  </a:extLst>
                </a:gridCol>
                <a:gridCol w="1356632">
                  <a:extLst>
                    <a:ext uri="{9D8B030D-6E8A-4147-A177-3AD203B41FA5}">
                      <a16:colId xmlns:a16="http://schemas.microsoft.com/office/drawing/2014/main" val="75905296"/>
                    </a:ext>
                  </a:extLst>
                </a:gridCol>
                <a:gridCol w="1356632">
                  <a:extLst>
                    <a:ext uri="{9D8B030D-6E8A-4147-A177-3AD203B41FA5}">
                      <a16:colId xmlns:a16="http://schemas.microsoft.com/office/drawing/2014/main" val="2215166845"/>
                    </a:ext>
                  </a:extLst>
                </a:gridCol>
                <a:gridCol w="1356632">
                  <a:extLst>
                    <a:ext uri="{9D8B030D-6E8A-4147-A177-3AD203B41FA5}">
                      <a16:colId xmlns:a16="http://schemas.microsoft.com/office/drawing/2014/main" val="1842075527"/>
                    </a:ext>
                  </a:extLst>
                </a:gridCol>
              </a:tblGrid>
              <a:tr h="623036">
                <a:tc>
                  <a:txBody>
                    <a:bodyPr/>
                    <a:lstStyle/>
                    <a:p>
                      <a:r>
                        <a:rPr lang="en-IN" dirty="0"/>
                        <a:t>S.NO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NAME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BRANCH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STREAM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YEAR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POSITION IN TEAM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8944380"/>
                  </a:ext>
                </a:extLst>
              </a:tr>
              <a:tr h="368158"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MANOJ MV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B.TECH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  <a:r>
                        <a:rPr lang="en-US" baseline="30000" dirty="0"/>
                        <a:t>nd</a:t>
                      </a:r>
                      <a:r>
                        <a:rPr lang="en-US" dirty="0"/>
                        <a:t> YEAR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LEADER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2053639"/>
                  </a:ext>
                </a:extLst>
              </a:tr>
              <a:tr h="368158">
                <a:tc>
                  <a:txBody>
                    <a:bodyPr/>
                    <a:lstStyle/>
                    <a:p>
                      <a:r>
                        <a:rPr lang="en-IN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DINESH KUMARAA K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B.TECH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  <a:r>
                        <a:rPr lang="en-US" baseline="30000" dirty="0"/>
                        <a:t>nd</a:t>
                      </a:r>
                      <a:r>
                        <a:rPr lang="en-US" dirty="0"/>
                        <a:t> YEAR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MEMBER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536291"/>
                  </a:ext>
                </a:extLst>
              </a:tr>
              <a:tr h="368158">
                <a:tc>
                  <a:txBody>
                    <a:bodyPr/>
                    <a:lstStyle/>
                    <a:p>
                      <a:r>
                        <a:rPr lang="en-IN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VASANTHAN S R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B.TECH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  <a:r>
                        <a:rPr lang="en-US" baseline="30000" dirty="0"/>
                        <a:t>rd</a:t>
                      </a:r>
                      <a:r>
                        <a:rPr lang="en-US" dirty="0"/>
                        <a:t> YEAR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MEMBER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867059"/>
                  </a:ext>
                </a:extLst>
              </a:tr>
              <a:tr h="368158">
                <a:tc>
                  <a:txBody>
                    <a:bodyPr/>
                    <a:lstStyle/>
                    <a:p>
                      <a:r>
                        <a:rPr lang="en-IN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PREETHI B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B.TECH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  <a:r>
                        <a:rPr lang="en-US" baseline="30000" dirty="0"/>
                        <a:t>rd</a:t>
                      </a:r>
                      <a:r>
                        <a:rPr lang="en-US" dirty="0"/>
                        <a:t> YEAR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MEMBER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8765033"/>
                  </a:ext>
                </a:extLst>
              </a:tr>
            </a:tbl>
          </a:graphicData>
        </a:graphic>
      </p:graphicFrame>
      <p:sp>
        <p:nvSpPr>
          <p:cNvPr id="5" name="Title 1">
            <a:extLst>
              <a:ext uri="{FF2B5EF4-FFF2-40B4-BE49-F238E27FC236}">
                <a16:creationId xmlns:a16="http://schemas.microsoft.com/office/drawing/2014/main" id="{75011646-0060-94D3-B0D9-F5CA26CBC174}"/>
              </a:ext>
            </a:extLst>
          </p:cNvPr>
          <p:cNvSpPr txBox="1">
            <a:spLocks/>
          </p:cNvSpPr>
          <p:nvPr/>
        </p:nvSpPr>
        <p:spPr>
          <a:xfrm>
            <a:off x="2850837" y="2571750"/>
            <a:ext cx="4253593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buClrTx/>
              <a:buFontTx/>
            </a:pPr>
            <a:r>
              <a:rPr lang="en-US" b="1" dirty="0">
                <a:latin typeface="Bahnschrift Condensed" panose="020B0502040204020203" pitchFamily="34" charset="0"/>
              </a:rPr>
              <a:t>Team Mentor Details</a:t>
            </a:r>
            <a:r>
              <a:rPr lang="en-US" dirty="0"/>
              <a:t>: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D910AB6B-CFAA-763D-A3E4-A2788CAEE2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6996131"/>
              </p:ext>
            </p:extLst>
          </p:nvPr>
        </p:nvGraphicFramePr>
        <p:xfrm>
          <a:off x="668627" y="3356783"/>
          <a:ext cx="7694842" cy="10795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3006">
                  <a:extLst>
                    <a:ext uri="{9D8B030D-6E8A-4147-A177-3AD203B41FA5}">
                      <a16:colId xmlns:a16="http://schemas.microsoft.com/office/drawing/2014/main" val="1344909644"/>
                    </a:ext>
                  </a:extLst>
                </a:gridCol>
                <a:gridCol w="1627959">
                  <a:extLst>
                    <a:ext uri="{9D8B030D-6E8A-4147-A177-3AD203B41FA5}">
                      <a16:colId xmlns:a16="http://schemas.microsoft.com/office/drawing/2014/main" val="1605754317"/>
                    </a:ext>
                  </a:extLst>
                </a:gridCol>
                <a:gridCol w="1627959">
                  <a:extLst>
                    <a:ext uri="{9D8B030D-6E8A-4147-A177-3AD203B41FA5}">
                      <a16:colId xmlns:a16="http://schemas.microsoft.com/office/drawing/2014/main" val="424572583"/>
                    </a:ext>
                  </a:extLst>
                </a:gridCol>
                <a:gridCol w="1627959">
                  <a:extLst>
                    <a:ext uri="{9D8B030D-6E8A-4147-A177-3AD203B41FA5}">
                      <a16:colId xmlns:a16="http://schemas.microsoft.com/office/drawing/2014/main" val="3382125414"/>
                    </a:ext>
                  </a:extLst>
                </a:gridCol>
                <a:gridCol w="1627959">
                  <a:extLst>
                    <a:ext uri="{9D8B030D-6E8A-4147-A177-3AD203B41FA5}">
                      <a16:colId xmlns:a16="http://schemas.microsoft.com/office/drawing/2014/main" val="17562629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S.NO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NAME OF THE MENTOR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CATEGORY</a:t>
                      </a:r>
                    </a:p>
                    <a:p>
                      <a:r>
                        <a:rPr lang="en-IN" dirty="0"/>
                        <a:t>(academic or industry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Expertise (AI/ML/Block chain etc..)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Domain Experience</a:t>
                      </a:r>
                    </a:p>
                    <a:p>
                      <a:r>
                        <a:rPr lang="en-IN" dirty="0"/>
                        <a:t>(int years)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70325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err="1"/>
                        <a:t>Karthika</a:t>
                      </a:r>
                      <a:r>
                        <a:rPr lang="en-IN" dirty="0"/>
                        <a:t> RN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Academic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Blockchain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6 years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54352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687157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6000"/>
            <a:lum/>
          </a:blip>
          <a:srcRect/>
          <a:stretch>
            <a:fillRect t="-73000" b="-88000"/>
          </a:stretch>
        </a:blip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64;p15">
            <a:extLst>
              <a:ext uri="{FF2B5EF4-FFF2-40B4-BE49-F238E27FC236}">
                <a16:creationId xmlns:a16="http://schemas.microsoft.com/office/drawing/2014/main" id="{67482CAC-C17A-4A52-7B25-EE98F5F4C737}"/>
              </a:ext>
            </a:extLst>
          </p:cNvPr>
          <p:cNvSpPr txBox="1"/>
          <p:nvPr/>
        </p:nvSpPr>
        <p:spPr>
          <a:xfrm>
            <a:off x="7634600" y="3350990"/>
            <a:ext cx="4980029" cy="47995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Font typeface="Wingdings"/>
              <a:buChar char="Ø"/>
            </a:pPr>
            <a:endParaRPr lang="en" sz="1600" dirty="0">
              <a:solidFill>
                <a:schemeClr val="bg1"/>
              </a:solidFill>
              <a:latin typeface="Batang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B8FF90D-29C8-C2E3-CA36-309C9E8C80E6}"/>
              </a:ext>
            </a:extLst>
          </p:cNvPr>
          <p:cNvSpPr/>
          <p:nvPr/>
        </p:nvSpPr>
        <p:spPr>
          <a:xfrm>
            <a:off x="3559550" y="246553"/>
            <a:ext cx="2024900" cy="20249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38100">
            <a:solidFill>
              <a:schemeClr val="accent1">
                <a:lumMod val="50000"/>
              </a:schemeClr>
            </a:solidFill>
          </a:ln>
          <a:effectLst>
            <a:outerShdw blurRad="50800" dist="38100" dir="8400000" sx="101000" sy="101000" algn="tr" rotWithShape="0">
              <a:prstClr val="black">
                <a:alpha val="48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486E267-F480-BF95-82E1-20E2F1FB64CA}"/>
              </a:ext>
            </a:extLst>
          </p:cNvPr>
          <p:cNvSpPr/>
          <p:nvPr/>
        </p:nvSpPr>
        <p:spPr>
          <a:xfrm>
            <a:off x="3543157" y="911582"/>
            <a:ext cx="2076552" cy="76944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200" dirty="0">
                <a:ln w="0"/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Problems and Limitation</a:t>
            </a:r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018AC988-291F-76CC-44A0-878D5180F5A0}"/>
              </a:ext>
            </a:extLst>
          </p:cNvPr>
          <p:cNvSpPr/>
          <p:nvPr/>
        </p:nvSpPr>
        <p:spPr>
          <a:xfrm rot="5400000">
            <a:off x="3216937" y="-99458"/>
            <a:ext cx="2694942" cy="2709466"/>
          </a:xfrm>
          <a:prstGeom prst="arc">
            <a:avLst>
              <a:gd name="adj1" fmla="val 14220708"/>
              <a:gd name="adj2" fmla="val 7570215"/>
            </a:avLst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AD6A495-DBC2-84AF-C6AD-A00BCADAA31E}"/>
              </a:ext>
            </a:extLst>
          </p:cNvPr>
          <p:cNvSpPr/>
          <p:nvPr/>
        </p:nvSpPr>
        <p:spPr>
          <a:xfrm>
            <a:off x="1957027" y="240634"/>
            <a:ext cx="927159" cy="94059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Circle: Hollow 11">
            <a:extLst>
              <a:ext uri="{FF2B5EF4-FFF2-40B4-BE49-F238E27FC236}">
                <a16:creationId xmlns:a16="http://schemas.microsoft.com/office/drawing/2014/main" id="{684502B2-DC13-93CA-F89F-7A961EAF53F6}"/>
              </a:ext>
            </a:extLst>
          </p:cNvPr>
          <p:cNvSpPr/>
          <p:nvPr/>
        </p:nvSpPr>
        <p:spPr>
          <a:xfrm>
            <a:off x="1951383" y="241667"/>
            <a:ext cx="932803" cy="932803"/>
          </a:xfrm>
          <a:prstGeom prst="donut">
            <a:avLst>
              <a:gd name="adj" fmla="val 7668"/>
            </a:avLst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863151FF-ADDB-DE54-DCB2-114B0065FB90}"/>
              </a:ext>
            </a:extLst>
          </p:cNvPr>
          <p:cNvSpPr/>
          <p:nvPr/>
        </p:nvSpPr>
        <p:spPr>
          <a:xfrm>
            <a:off x="2247257" y="1906629"/>
            <a:ext cx="927159" cy="94059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6" name="Circle: Hollow 35">
            <a:extLst>
              <a:ext uri="{FF2B5EF4-FFF2-40B4-BE49-F238E27FC236}">
                <a16:creationId xmlns:a16="http://schemas.microsoft.com/office/drawing/2014/main" id="{62333AF6-3C7D-E18B-728A-8A3ADD4A24AC}"/>
              </a:ext>
            </a:extLst>
          </p:cNvPr>
          <p:cNvSpPr/>
          <p:nvPr/>
        </p:nvSpPr>
        <p:spPr>
          <a:xfrm>
            <a:off x="2241613" y="1907662"/>
            <a:ext cx="932803" cy="932803"/>
          </a:xfrm>
          <a:prstGeom prst="donut">
            <a:avLst>
              <a:gd name="adj" fmla="val 7668"/>
            </a:avLst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2ACB93EC-DA17-3DD3-4FB8-F1BA1582CEE5}"/>
              </a:ext>
            </a:extLst>
          </p:cNvPr>
          <p:cNvSpPr/>
          <p:nvPr/>
        </p:nvSpPr>
        <p:spPr>
          <a:xfrm>
            <a:off x="3386279" y="2970239"/>
            <a:ext cx="927159" cy="94059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8" name="Circle: Hollow 37">
            <a:extLst>
              <a:ext uri="{FF2B5EF4-FFF2-40B4-BE49-F238E27FC236}">
                <a16:creationId xmlns:a16="http://schemas.microsoft.com/office/drawing/2014/main" id="{153AAE55-159D-E274-018E-E31459569B05}"/>
              </a:ext>
            </a:extLst>
          </p:cNvPr>
          <p:cNvSpPr/>
          <p:nvPr/>
        </p:nvSpPr>
        <p:spPr>
          <a:xfrm>
            <a:off x="3380635" y="2971272"/>
            <a:ext cx="932803" cy="932803"/>
          </a:xfrm>
          <a:prstGeom prst="donut">
            <a:avLst>
              <a:gd name="adj" fmla="val 7668"/>
            </a:avLst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410C30C0-5F40-FC20-5344-195437F85C5B}"/>
              </a:ext>
            </a:extLst>
          </p:cNvPr>
          <p:cNvSpPr/>
          <p:nvPr/>
        </p:nvSpPr>
        <p:spPr>
          <a:xfrm>
            <a:off x="4974000" y="2970239"/>
            <a:ext cx="927159" cy="94059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0" name="Circle: Hollow 39">
            <a:extLst>
              <a:ext uri="{FF2B5EF4-FFF2-40B4-BE49-F238E27FC236}">
                <a16:creationId xmlns:a16="http://schemas.microsoft.com/office/drawing/2014/main" id="{02515607-DC74-A9BA-FCFD-8448EBB688BA}"/>
              </a:ext>
            </a:extLst>
          </p:cNvPr>
          <p:cNvSpPr/>
          <p:nvPr/>
        </p:nvSpPr>
        <p:spPr>
          <a:xfrm>
            <a:off x="4968356" y="2971272"/>
            <a:ext cx="932803" cy="932803"/>
          </a:xfrm>
          <a:prstGeom prst="donut">
            <a:avLst>
              <a:gd name="adj" fmla="val 7668"/>
            </a:avLst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D0826E95-F1C2-C2CC-C1AE-890BD174D4A3}"/>
              </a:ext>
            </a:extLst>
          </p:cNvPr>
          <p:cNvSpPr/>
          <p:nvPr/>
        </p:nvSpPr>
        <p:spPr>
          <a:xfrm>
            <a:off x="6017999" y="1731440"/>
            <a:ext cx="927159" cy="94059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4" name="Circle: Hollow 43">
            <a:extLst>
              <a:ext uri="{FF2B5EF4-FFF2-40B4-BE49-F238E27FC236}">
                <a16:creationId xmlns:a16="http://schemas.microsoft.com/office/drawing/2014/main" id="{65B33A4F-3C86-3919-F0D8-7B0DAA13DFF4}"/>
              </a:ext>
            </a:extLst>
          </p:cNvPr>
          <p:cNvSpPr/>
          <p:nvPr/>
        </p:nvSpPr>
        <p:spPr>
          <a:xfrm>
            <a:off x="6012355" y="1732473"/>
            <a:ext cx="932803" cy="932803"/>
          </a:xfrm>
          <a:prstGeom prst="donut">
            <a:avLst>
              <a:gd name="adj" fmla="val 7668"/>
            </a:avLst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CDAC0311-EFF1-45E4-A8DF-33DE1E82D7E3}"/>
              </a:ext>
            </a:extLst>
          </p:cNvPr>
          <p:cNvSpPr/>
          <p:nvPr/>
        </p:nvSpPr>
        <p:spPr>
          <a:xfrm>
            <a:off x="6252623" y="237771"/>
            <a:ext cx="927159" cy="94059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6" name="Circle: Hollow 45">
            <a:extLst>
              <a:ext uri="{FF2B5EF4-FFF2-40B4-BE49-F238E27FC236}">
                <a16:creationId xmlns:a16="http://schemas.microsoft.com/office/drawing/2014/main" id="{A835FCB0-DC3F-4E21-209C-CFE2DB073959}"/>
              </a:ext>
            </a:extLst>
          </p:cNvPr>
          <p:cNvSpPr/>
          <p:nvPr/>
        </p:nvSpPr>
        <p:spPr>
          <a:xfrm>
            <a:off x="6246979" y="238804"/>
            <a:ext cx="932803" cy="932803"/>
          </a:xfrm>
          <a:prstGeom prst="donut">
            <a:avLst>
              <a:gd name="adj" fmla="val 7668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96456D6-3EB8-95CE-52F4-D1662428BB9A}"/>
              </a:ext>
            </a:extLst>
          </p:cNvPr>
          <p:cNvSpPr txBox="1"/>
          <p:nvPr/>
        </p:nvSpPr>
        <p:spPr>
          <a:xfrm>
            <a:off x="0" y="371325"/>
            <a:ext cx="206093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u="sng" dirty="0"/>
              <a:t>Leakage of toxicity</a:t>
            </a:r>
          </a:p>
          <a:p>
            <a:r>
              <a:rPr lang="en-IN" dirty="0"/>
              <a:t>Only 2% of the total waste accounts to e-waste but equals to 70% of overall toxic waste</a:t>
            </a:r>
            <a:endParaRPr lang="en-IN" b="1" dirty="0"/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0AEF85F3-EB25-865C-5715-A326090EB5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0179" y="306872"/>
            <a:ext cx="802392" cy="802392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E466EF7C-EECD-42D8-084A-C345598875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9675" y="2933806"/>
            <a:ext cx="1241494" cy="829017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5E052DFF-17E3-CB63-1ADC-48861A8B8C8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1348" r="14385" b="34655"/>
          <a:stretch/>
        </p:blipFill>
        <p:spPr>
          <a:xfrm>
            <a:off x="2296940" y="1686122"/>
            <a:ext cx="1008582" cy="1025501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CF6E4A92-3335-16DB-D647-432770A7D972}"/>
              </a:ext>
            </a:extLst>
          </p:cNvPr>
          <p:cNvSpPr txBox="1"/>
          <p:nvPr/>
        </p:nvSpPr>
        <p:spPr>
          <a:xfrm>
            <a:off x="52506" y="1986974"/>
            <a:ext cx="206093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u="sng" dirty="0"/>
              <a:t>Lack of Awareness</a:t>
            </a:r>
          </a:p>
          <a:p>
            <a:r>
              <a:rPr lang="en-IN" dirty="0"/>
              <a:t>More than 90% of people discard E-waste treating it as same as domestic waste</a:t>
            </a:r>
            <a:endParaRPr lang="en-IN" b="1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294659C0-43F9-6306-0A04-7A48A6945DA8}"/>
              </a:ext>
            </a:extLst>
          </p:cNvPr>
          <p:cNvSpPr txBox="1"/>
          <p:nvPr/>
        </p:nvSpPr>
        <p:spPr>
          <a:xfrm>
            <a:off x="935565" y="3433180"/>
            <a:ext cx="2911108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u="sng" dirty="0"/>
              <a:t>Planned </a:t>
            </a:r>
            <a:r>
              <a:rPr lang="en-IN" b="1" u="sng" dirty="0" err="1"/>
              <a:t>Obsolence</a:t>
            </a:r>
            <a:endParaRPr lang="en-IN" b="1" u="sng" dirty="0"/>
          </a:p>
          <a:p>
            <a:r>
              <a:rPr lang="en-IN" dirty="0"/>
              <a:t>As new devices become increasing , support for old devices ended and not backward compatible also they are intend to worn off , this is mainly by few greedy manufacturers</a:t>
            </a:r>
            <a:endParaRPr lang="en-IN" b="1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D65D58A-7A42-5ABB-CDE2-001452F7B3BF}"/>
              </a:ext>
            </a:extLst>
          </p:cNvPr>
          <p:cNvSpPr txBox="1"/>
          <p:nvPr/>
        </p:nvSpPr>
        <p:spPr>
          <a:xfrm>
            <a:off x="5873663" y="3440536"/>
            <a:ext cx="3126604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N" b="1" u="sng" dirty="0"/>
              <a:t>Major Health Concern</a:t>
            </a:r>
          </a:p>
          <a:p>
            <a:pPr algn="r"/>
            <a:r>
              <a:rPr lang="en-IN" dirty="0"/>
              <a:t>Hazardous Residents around these Landfills face many severe health disorders(Lung, Cancer, Hormonal etc.).  Heavy metals like Hg, Pb, Cd Leach into soil and damages soil fertility and Groundwater </a:t>
            </a:r>
            <a:endParaRPr lang="en-IN" b="1" dirty="0"/>
          </a:p>
        </p:txBody>
      </p:sp>
      <p:pic>
        <p:nvPicPr>
          <p:cNvPr id="65" name="Picture 64">
            <a:extLst>
              <a:ext uri="{FF2B5EF4-FFF2-40B4-BE49-F238E27FC236}">
                <a16:creationId xmlns:a16="http://schemas.microsoft.com/office/drawing/2014/main" id="{5B5563A2-EE31-63B0-8153-15864ABF22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05993" y="2874859"/>
            <a:ext cx="1013148" cy="1052769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920F1E58-9947-300D-E86D-92E6F439E6C2}"/>
              </a:ext>
            </a:extLst>
          </p:cNvPr>
          <p:cNvSpPr txBox="1"/>
          <p:nvPr/>
        </p:nvSpPr>
        <p:spPr>
          <a:xfrm>
            <a:off x="6978461" y="2125692"/>
            <a:ext cx="22288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u="sng" dirty="0"/>
              <a:t>Loss of valuable metals</a:t>
            </a:r>
          </a:p>
          <a:p>
            <a:r>
              <a:rPr lang="en-IN" dirty="0"/>
              <a:t>E- waste has more worth and contains More value Proposition</a:t>
            </a:r>
            <a:endParaRPr lang="en-IN" b="1" dirty="0"/>
          </a:p>
        </p:txBody>
      </p:sp>
      <p:pic>
        <p:nvPicPr>
          <p:cNvPr id="68" name="Picture 67">
            <a:extLst>
              <a:ext uri="{FF2B5EF4-FFF2-40B4-BE49-F238E27FC236}">
                <a16:creationId xmlns:a16="http://schemas.microsoft.com/office/drawing/2014/main" id="{B153D0B7-3932-8CCB-BCD8-FD11AE4D3F9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02846" y="1863003"/>
            <a:ext cx="859181" cy="671741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1C353C00-78AC-5ACE-C194-9F684A55893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19888" y="335575"/>
            <a:ext cx="786984" cy="761408"/>
          </a:xfrm>
          <a:prstGeom prst="rect">
            <a:avLst/>
          </a:prstGeom>
        </p:spPr>
      </p:pic>
      <p:sp>
        <p:nvSpPr>
          <p:cNvPr id="71" name="TextBox 70">
            <a:extLst>
              <a:ext uri="{FF2B5EF4-FFF2-40B4-BE49-F238E27FC236}">
                <a16:creationId xmlns:a16="http://schemas.microsoft.com/office/drawing/2014/main" id="{35181B5A-8FE3-8B3F-8543-C8D20B8BEAE9}"/>
              </a:ext>
            </a:extLst>
          </p:cNvPr>
          <p:cNvSpPr txBox="1"/>
          <p:nvPr/>
        </p:nvSpPr>
        <p:spPr>
          <a:xfrm>
            <a:off x="7174137" y="158060"/>
            <a:ext cx="213073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u="sng" dirty="0"/>
              <a:t>Less E-waste Processing Centres</a:t>
            </a:r>
          </a:p>
          <a:p>
            <a:r>
              <a:rPr lang="en-IN" dirty="0"/>
              <a:t>Unavailability of Proper E-waste centres available as due to high working cost and maintenance</a:t>
            </a:r>
            <a:endParaRPr lang="en-IN" b="1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724283BA-5BEE-0658-5CE3-8D870B7BF783}"/>
              </a:ext>
            </a:extLst>
          </p:cNvPr>
          <p:cNvGrpSpPr/>
          <p:nvPr/>
        </p:nvGrpSpPr>
        <p:grpSpPr>
          <a:xfrm>
            <a:off x="350981" y="877352"/>
            <a:ext cx="8651251" cy="4296628"/>
            <a:chOff x="-77438" y="57040"/>
            <a:chExt cx="9199302" cy="5213034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1531B1C0-8059-EF36-6D23-02A49C31C9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53539" y="2010886"/>
              <a:ext cx="672641" cy="617977"/>
            </a:xfrm>
            <a:prstGeom prst="rect">
              <a:avLst/>
            </a:prstGeom>
          </p:spPr>
        </p:pic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7F0F9146-42D3-0AF0-7EE8-F740655A82A6}"/>
                </a:ext>
              </a:extLst>
            </p:cNvPr>
            <p:cNvCxnSpPr>
              <a:cxnSpLocks/>
            </p:cNvCxnSpPr>
            <p:nvPr/>
          </p:nvCxnSpPr>
          <p:spPr>
            <a:xfrm>
              <a:off x="1588107" y="2274040"/>
              <a:ext cx="0" cy="69248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9664AC6B-D6D9-4343-3850-847A75B142E3}"/>
                </a:ext>
              </a:extLst>
            </p:cNvPr>
            <p:cNvGrpSpPr/>
            <p:nvPr/>
          </p:nvGrpSpPr>
          <p:grpSpPr>
            <a:xfrm>
              <a:off x="-77438" y="57040"/>
              <a:ext cx="9199302" cy="5213034"/>
              <a:chOff x="-77438" y="57040"/>
              <a:chExt cx="9199302" cy="5213034"/>
            </a:xfrm>
          </p:grpSpPr>
          <p:pic>
            <p:nvPicPr>
              <p:cNvPr id="1026" name="Picture 2" descr="Free User SVG, PNG Icon, Symbol. Download Image.">
                <a:extLst>
                  <a:ext uri="{FF2B5EF4-FFF2-40B4-BE49-F238E27FC236}">
                    <a16:creationId xmlns:a16="http://schemas.microsoft.com/office/drawing/2014/main" id="{CD413BFC-DC5F-3873-8902-22A7CD0500C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25681" y="3356523"/>
                <a:ext cx="1368878" cy="141037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0" name="Picture 6">
                <a:extLst>
                  <a:ext uri="{FF2B5EF4-FFF2-40B4-BE49-F238E27FC236}">
                    <a16:creationId xmlns:a16="http://schemas.microsoft.com/office/drawing/2014/main" id="{2017F673-A99D-41D6-E080-D29DA7EA8DE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86380" y="176454"/>
                <a:ext cx="1422625" cy="131649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2" name="Picture 8" descr="Pin on E-waste">
                <a:extLst>
                  <a:ext uri="{FF2B5EF4-FFF2-40B4-BE49-F238E27FC236}">
                    <a16:creationId xmlns:a16="http://schemas.microsoft.com/office/drawing/2014/main" id="{B402315E-06E3-5DA1-1F77-908ABF75400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64514" y="1574133"/>
                <a:ext cx="1657350" cy="157707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F626CA7-3BBD-C3E7-0259-3F4842A8D189}"/>
                  </a:ext>
                </a:extLst>
              </p:cNvPr>
              <p:cNvSpPr txBox="1"/>
              <p:nvPr/>
            </p:nvSpPr>
            <p:spPr>
              <a:xfrm>
                <a:off x="1549465" y="4734499"/>
                <a:ext cx="11919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u="sng" dirty="0"/>
                  <a:t>USER</a:t>
                </a:r>
                <a:endParaRPr lang="en-IN" b="1" u="sng" dirty="0"/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653BD8E-70F0-AB6E-D580-19ED48BC3E6E}"/>
                  </a:ext>
                </a:extLst>
              </p:cNvPr>
              <p:cNvSpPr txBox="1"/>
              <p:nvPr/>
            </p:nvSpPr>
            <p:spPr>
              <a:xfrm>
                <a:off x="1554120" y="1585936"/>
                <a:ext cx="133894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u="sng" dirty="0"/>
                  <a:t>RE-Wired</a:t>
                </a:r>
                <a:endParaRPr lang="en-IN" b="1" u="sng" dirty="0"/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2CFF132-D37C-79DB-882E-9D55E85C2876}"/>
                  </a:ext>
                </a:extLst>
              </p:cNvPr>
              <p:cNvSpPr txBox="1"/>
              <p:nvPr/>
            </p:nvSpPr>
            <p:spPr>
              <a:xfrm>
                <a:off x="2362209" y="2133562"/>
                <a:ext cx="1743976" cy="11695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(1) </a:t>
                </a:r>
                <a:r>
                  <a:rPr lang="en-US" dirty="0"/>
                  <a:t>Search for the nearest E-waste center and choose the type of waste.</a:t>
                </a:r>
              </a:p>
              <a:p>
                <a:endParaRPr lang="en-IN" dirty="0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608B91A-7D6B-1382-747D-B4C475C9E95B}"/>
                  </a:ext>
                </a:extLst>
              </p:cNvPr>
              <p:cNvSpPr txBox="1"/>
              <p:nvPr/>
            </p:nvSpPr>
            <p:spPr>
              <a:xfrm>
                <a:off x="4060109" y="1764231"/>
                <a:ext cx="2196192" cy="11695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(2) </a:t>
                </a:r>
                <a:r>
                  <a:rPr lang="en-US" dirty="0"/>
                  <a:t>RE-wired will connect to that E-waste center and book a slot</a:t>
                </a:r>
              </a:p>
              <a:p>
                <a:endParaRPr lang="en-US" dirty="0"/>
              </a:p>
              <a:p>
                <a:endParaRPr lang="en-IN" dirty="0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D974828-11C4-ED55-99DF-3EC85D784A14}"/>
                  </a:ext>
                </a:extLst>
              </p:cNvPr>
              <p:cNvSpPr txBox="1"/>
              <p:nvPr/>
            </p:nvSpPr>
            <p:spPr>
              <a:xfrm>
                <a:off x="5391764" y="3885079"/>
                <a:ext cx="2196192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(3) </a:t>
                </a:r>
                <a:r>
                  <a:rPr lang="en-US" dirty="0"/>
                  <a:t>E-waste center allocate a person to collect the E-waste from the user</a:t>
                </a:r>
              </a:p>
              <a:p>
                <a:endParaRPr lang="en-US" dirty="0"/>
              </a:p>
              <a:p>
                <a:endParaRPr lang="en-IN" dirty="0"/>
              </a:p>
            </p:txBody>
          </p:sp>
          <p:sp>
            <p:nvSpPr>
              <p:cNvPr id="15" name="Arrow: Left-Right 14">
                <a:extLst>
                  <a:ext uri="{FF2B5EF4-FFF2-40B4-BE49-F238E27FC236}">
                    <a16:creationId xmlns:a16="http://schemas.microsoft.com/office/drawing/2014/main" id="{A029D8C0-57C9-4263-8159-2CEFDAC56C03}"/>
                  </a:ext>
                </a:extLst>
              </p:cNvPr>
              <p:cNvSpPr/>
              <p:nvPr/>
            </p:nvSpPr>
            <p:spPr>
              <a:xfrm rot="20700064">
                <a:off x="4001730" y="3044541"/>
                <a:ext cx="3353807" cy="316499"/>
              </a:xfrm>
              <a:prstGeom prst="leftRight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6" name="Arrow: Left-Right 15">
                <a:extLst>
                  <a:ext uri="{FF2B5EF4-FFF2-40B4-BE49-F238E27FC236}">
                    <a16:creationId xmlns:a16="http://schemas.microsoft.com/office/drawing/2014/main" id="{948A050A-2CF3-D23E-D262-330E6D649D24}"/>
                  </a:ext>
                </a:extLst>
              </p:cNvPr>
              <p:cNvSpPr/>
              <p:nvPr/>
            </p:nvSpPr>
            <p:spPr>
              <a:xfrm rot="893389">
                <a:off x="4001197" y="1450354"/>
                <a:ext cx="3353807" cy="316499"/>
              </a:xfrm>
              <a:prstGeom prst="leftRight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C4E1118-0AD6-5E33-E7D4-49BE9A2FD63B}"/>
                  </a:ext>
                </a:extLst>
              </p:cNvPr>
              <p:cNvSpPr txBox="1"/>
              <p:nvPr/>
            </p:nvSpPr>
            <p:spPr>
              <a:xfrm>
                <a:off x="2893063" y="57040"/>
                <a:ext cx="3761054" cy="18290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(4) </a:t>
                </a:r>
                <a:r>
                  <a:rPr lang="en-US" dirty="0"/>
                  <a:t>The E-waste center will estimate the waste and submit a report to RE-wired.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IN" dirty="0"/>
              </a:p>
            </p:txBody>
          </p:sp>
          <p:sp>
            <p:nvSpPr>
              <p:cNvPr id="20" name="Arrow: Up-Down 19">
                <a:extLst>
                  <a:ext uri="{FF2B5EF4-FFF2-40B4-BE49-F238E27FC236}">
                    <a16:creationId xmlns:a16="http://schemas.microsoft.com/office/drawing/2014/main" id="{B13552D3-2AFD-A1C4-40AC-374946005AAE}"/>
                  </a:ext>
                </a:extLst>
              </p:cNvPr>
              <p:cNvSpPr/>
              <p:nvPr/>
            </p:nvSpPr>
            <p:spPr>
              <a:xfrm>
                <a:off x="1778539" y="1978871"/>
                <a:ext cx="366919" cy="1208315"/>
              </a:xfrm>
              <a:prstGeom prst="upDown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9B82B83-432D-B2B9-4E1E-5389DB7AA419}"/>
                  </a:ext>
                </a:extLst>
              </p:cNvPr>
              <p:cNvSpPr txBox="1"/>
              <p:nvPr/>
            </p:nvSpPr>
            <p:spPr>
              <a:xfrm>
                <a:off x="-77438" y="2335633"/>
                <a:ext cx="1743976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(5) </a:t>
                </a:r>
                <a:r>
                  <a:rPr lang="en-US" dirty="0"/>
                  <a:t>Based on this report cash, E-coins and rewards will given</a:t>
                </a:r>
              </a:p>
              <a:p>
                <a:endParaRPr lang="en-US" dirty="0"/>
              </a:p>
              <a:p>
                <a:endParaRPr lang="en-IN" dirty="0"/>
              </a:p>
            </p:txBody>
          </p:sp>
          <p:pic>
            <p:nvPicPr>
              <p:cNvPr id="1034" name="Picture 10" descr="Location Icon Vector Art, Icons, and Graphics for Free Download">
                <a:extLst>
                  <a:ext uri="{FF2B5EF4-FFF2-40B4-BE49-F238E27FC236}">
                    <a16:creationId xmlns:a16="http://schemas.microsoft.com/office/drawing/2014/main" id="{5CF2F5A7-C13A-490D-F40C-EBE21A975AC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97989" y="1551398"/>
                <a:ext cx="715736" cy="64104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42" name="Picture 18" descr="Delivery - Free business icons">
                <a:extLst>
                  <a:ext uri="{FF2B5EF4-FFF2-40B4-BE49-F238E27FC236}">
                    <a16:creationId xmlns:a16="http://schemas.microsoft.com/office/drawing/2014/main" id="{B2C9AAAA-758E-4D2D-CFE8-45817C7D4F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44233" y="3871616"/>
                <a:ext cx="1114414" cy="9256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44" name="Picture 20" descr="Report Icon Stock Illustrations – 396,242 Report Icon Stock Illustrations,  Vectors &amp; Clipart - Dreamstime">
                <a:extLst>
                  <a:ext uri="{FF2B5EF4-FFF2-40B4-BE49-F238E27FC236}">
                    <a16:creationId xmlns:a16="http://schemas.microsoft.com/office/drawing/2014/main" id="{7A122B85-CAD3-E79E-7671-610C2DF3E62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444157" y="64670"/>
                <a:ext cx="1318952" cy="9357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48" name="Picture 24" descr="Png File - Reward Logo Black And White Transparent PNG - 980x978 - Free  Download on NicePNG">
                <a:extLst>
                  <a:ext uri="{FF2B5EF4-FFF2-40B4-BE49-F238E27FC236}">
                    <a16:creationId xmlns:a16="http://schemas.microsoft.com/office/drawing/2014/main" id="{FF3F0925-81FF-7218-05A3-A7C1736A890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3709" y="3542439"/>
                <a:ext cx="819962" cy="82087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CEBC478-4758-D3E7-907D-AFB7B5019E02}"/>
                  </a:ext>
                </a:extLst>
              </p:cNvPr>
              <p:cNvSpPr txBox="1"/>
              <p:nvPr/>
            </p:nvSpPr>
            <p:spPr>
              <a:xfrm>
                <a:off x="7918319" y="3213033"/>
                <a:ext cx="97155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u="sng" dirty="0"/>
                  <a:t>E-Waste Center</a:t>
                </a:r>
                <a:endParaRPr lang="en-IN" b="1" u="sng" dirty="0"/>
              </a:p>
            </p:txBody>
          </p:sp>
          <p:cxnSp>
            <p:nvCxnSpPr>
              <p:cNvPr id="3" name="Straight Arrow Connector 2">
                <a:extLst>
                  <a:ext uri="{FF2B5EF4-FFF2-40B4-BE49-F238E27FC236}">
                    <a16:creationId xmlns:a16="http://schemas.microsoft.com/office/drawing/2014/main" id="{317589CA-60DF-EB96-9CBB-1C3F9DF996FE}"/>
                  </a:ext>
                </a:extLst>
              </p:cNvPr>
              <p:cNvCxnSpPr/>
              <p:nvPr/>
            </p:nvCxnSpPr>
            <p:spPr>
              <a:xfrm flipV="1">
                <a:off x="2354589" y="2241096"/>
                <a:ext cx="0" cy="725426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Straight Arrow Connector 5">
                <a:extLst>
                  <a:ext uri="{FF2B5EF4-FFF2-40B4-BE49-F238E27FC236}">
                    <a16:creationId xmlns:a16="http://schemas.microsoft.com/office/drawing/2014/main" id="{CD54A3A7-1C36-EE44-53C4-2B0D6BD7710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44233" y="1478923"/>
                <a:ext cx="1018412" cy="280514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9F6B0D38-115B-BE46-658F-5FBC2DDFF1E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162214" y="3411635"/>
                <a:ext cx="899151" cy="26161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99E768AC-2133-CF96-D16B-7C3E31FAE68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407208" y="1014925"/>
                <a:ext cx="998222" cy="28450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028" name="Picture 4" descr="Swazi Lilangeni Coin Vector Icon, Currency Of Eswatini Royalty Free SVG,  Cliparts, Vectors, And Stock Illustration. Image 158142373.">
                <a:extLst>
                  <a:ext uri="{FF2B5EF4-FFF2-40B4-BE49-F238E27FC236}">
                    <a16:creationId xmlns:a16="http://schemas.microsoft.com/office/drawing/2014/main" id="{92E0067A-318F-E392-E582-5E3614B72A5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7360" y="1299425"/>
                <a:ext cx="1048321" cy="97908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5936B0EC-7346-B493-16A1-7496CE0B44EB}"/>
              </a:ext>
            </a:extLst>
          </p:cNvPr>
          <p:cNvSpPr txBox="1"/>
          <p:nvPr/>
        </p:nvSpPr>
        <p:spPr>
          <a:xfrm>
            <a:off x="2518977" y="118960"/>
            <a:ext cx="59551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/>
              <a:t>PROPOSED RE-Wired</a:t>
            </a:r>
            <a:endParaRPr lang="en-IN" sz="2800" b="1" u="sng" dirty="0"/>
          </a:p>
        </p:txBody>
      </p:sp>
    </p:spTree>
    <p:extLst>
      <p:ext uri="{BB962C8B-B14F-4D97-AF65-F5344CB8AC3E}">
        <p14:creationId xmlns:p14="http://schemas.microsoft.com/office/powerpoint/2010/main" val="29624337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Oval 2">
            <a:extLst>
              <a:ext uri="{FF2B5EF4-FFF2-40B4-BE49-F238E27FC236}">
                <a16:creationId xmlns:a16="http://schemas.microsoft.com/office/drawing/2014/main" id="{F4859B12-B7AC-A9B7-3632-D83267075663}"/>
              </a:ext>
            </a:extLst>
          </p:cNvPr>
          <p:cNvSpPr/>
          <p:nvPr/>
        </p:nvSpPr>
        <p:spPr>
          <a:xfrm>
            <a:off x="3178892" y="203634"/>
            <a:ext cx="2301240" cy="2122170"/>
          </a:xfrm>
          <a:prstGeom prst="ellipse">
            <a:avLst/>
          </a:prstGeom>
          <a:ln w="762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A9ECF30-80FB-E654-2176-B14C93789C3A}"/>
              </a:ext>
            </a:extLst>
          </p:cNvPr>
          <p:cNvSpPr/>
          <p:nvPr/>
        </p:nvSpPr>
        <p:spPr>
          <a:xfrm>
            <a:off x="3326692" y="329796"/>
            <a:ext cx="2011679" cy="185737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  <a:alpha val="41000"/>
              </a:schemeClr>
            </a:solidFill>
          </a:ln>
          <a:effectLst>
            <a:outerShdw blurRad="38100" dist="63500" dir="11400000" sx="102000" sy="102000" algn="ctr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628116-2FF7-25EE-67BD-E993A9DB92DE}"/>
              </a:ext>
            </a:extLst>
          </p:cNvPr>
          <p:cNvSpPr txBox="1"/>
          <p:nvPr/>
        </p:nvSpPr>
        <p:spPr>
          <a:xfrm>
            <a:off x="3460270" y="805361"/>
            <a:ext cx="198119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IN" dirty="0">
                <a:latin typeface="Arial Black" panose="020B0A04020102020204" pitchFamily="34" charset="0"/>
              </a:rPr>
              <a:t>“HALLMARKS OF </a:t>
            </a:r>
          </a:p>
          <a:p>
            <a:r>
              <a:rPr lang="en-IN" dirty="0">
                <a:latin typeface="Arial Black" panose="020B0A04020102020204" pitchFamily="34" charset="0"/>
              </a:rPr>
              <a:t>      RE-Wired”</a:t>
            </a:r>
          </a:p>
        </p:txBody>
      </p:sp>
      <p:sp>
        <p:nvSpPr>
          <p:cNvPr id="6" name="Arc 5">
            <a:extLst>
              <a:ext uri="{FF2B5EF4-FFF2-40B4-BE49-F238E27FC236}">
                <a16:creationId xmlns:a16="http://schemas.microsoft.com/office/drawing/2014/main" id="{78600C93-AE14-7F15-026C-5384A1AACD2E}"/>
              </a:ext>
            </a:extLst>
          </p:cNvPr>
          <p:cNvSpPr/>
          <p:nvPr/>
        </p:nvSpPr>
        <p:spPr>
          <a:xfrm>
            <a:off x="2865331" y="-208336"/>
            <a:ext cx="2921185" cy="2912030"/>
          </a:xfrm>
          <a:prstGeom prst="arc">
            <a:avLst>
              <a:gd name="adj1" fmla="val 19481974"/>
              <a:gd name="adj2" fmla="val 13002707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99F8CA1-1E62-B961-CAF9-71CB68006DB3}"/>
              </a:ext>
            </a:extLst>
          </p:cNvPr>
          <p:cNvSpPr/>
          <p:nvPr/>
        </p:nvSpPr>
        <p:spPr>
          <a:xfrm>
            <a:off x="3790760" y="2965622"/>
            <a:ext cx="1022358" cy="1001111"/>
          </a:xfrm>
          <a:prstGeom prst="ellipse">
            <a:avLst/>
          </a:prstGeom>
          <a:noFill/>
          <a:ln>
            <a:solidFill>
              <a:schemeClr val="accent1">
                <a:lumMod val="75000"/>
              </a:schemeClr>
            </a:solidFill>
            <a:prstDash val="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7A6B2E7-184C-A0BB-A867-7DF85BB5774B}"/>
              </a:ext>
            </a:extLst>
          </p:cNvPr>
          <p:cNvSpPr/>
          <p:nvPr/>
        </p:nvSpPr>
        <p:spPr>
          <a:xfrm>
            <a:off x="2052924" y="2286852"/>
            <a:ext cx="1022358" cy="1001111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prstDash val="dash"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9B98523-60A2-8136-0378-724BD8B7D7F6}"/>
              </a:ext>
            </a:extLst>
          </p:cNvPr>
          <p:cNvSpPr/>
          <p:nvPr/>
        </p:nvSpPr>
        <p:spPr>
          <a:xfrm>
            <a:off x="5488386" y="2282285"/>
            <a:ext cx="1022358" cy="1001111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83213A0-A9C8-F851-1B56-64A9C2F8231C}"/>
              </a:ext>
            </a:extLst>
          </p:cNvPr>
          <p:cNvSpPr/>
          <p:nvPr/>
        </p:nvSpPr>
        <p:spPr>
          <a:xfrm>
            <a:off x="1575422" y="832891"/>
            <a:ext cx="1022358" cy="1001111"/>
          </a:xfrm>
          <a:prstGeom prst="ellipse">
            <a:avLst/>
          </a:prstGeom>
          <a:noFill/>
          <a:ln>
            <a:solidFill>
              <a:srgbClr val="FFC000"/>
            </a:solidFill>
            <a:prstDash val="dash"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506ABB3-6743-AC2D-05CF-10A44931D15E}"/>
              </a:ext>
            </a:extLst>
          </p:cNvPr>
          <p:cNvSpPr/>
          <p:nvPr/>
        </p:nvSpPr>
        <p:spPr>
          <a:xfrm>
            <a:off x="6073619" y="824352"/>
            <a:ext cx="1022358" cy="1001111"/>
          </a:xfrm>
          <a:prstGeom prst="ellipse">
            <a:avLst/>
          </a:prstGeom>
          <a:noFill/>
          <a:ln>
            <a:solidFill>
              <a:srgbClr val="FF0000"/>
            </a:solidFill>
            <a:prstDash val="dash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2" name="Arrow: Left 21">
            <a:extLst>
              <a:ext uri="{FF2B5EF4-FFF2-40B4-BE49-F238E27FC236}">
                <a16:creationId xmlns:a16="http://schemas.microsoft.com/office/drawing/2014/main" id="{5A1784BF-B3B4-741B-52A1-D50BE2C97C86}"/>
              </a:ext>
            </a:extLst>
          </p:cNvPr>
          <p:cNvSpPr/>
          <p:nvPr/>
        </p:nvSpPr>
        <p:spPr>
          <a:xfrm>
            <a:off x="2671065" y="1213234"/>
            <a:ext cx="309306" cy="240428"/>
          </a:xfrm>
          <a:prstGeom prst="lef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Arrow: Left 22">
            <a:extLst>
              <a:ext uri="{FF2B5EF4-FFF2-40B4-BE49-F238E27FC236}">
                <a16:creationId xmlns:a16="http://schemas.microsoft.com/office/drawing/2014/main" id="{4D8E4319-D127-53BA-10FC-986041793C42}"/>
              </a:ext>
            </a:extLst>
          </p:cNvPr>
          <p:cNvSpPr/>
          <p:nvPr/>
        </p:nvSpPr>
        <p:spPr>
          <a:xfrm rot="19229182">
            <a:off x="3109819" y="2221666"/>
            <a:ext cx="309306" cy="240428"/>
          </a:xfrm>
          <a:prstGeom prst="leftArrow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Arrow: Left 23">
            <a:extLst>
              <a:ext uri="{FF2B5EF4-FFF2-40B4-BE49-F238E27FC236}">
                <a16:creationId xmlns:a16="http://schemas.microsoft.com/office/drawing/2014/main" id="{075077B9-3CD8-9A51-83E6-FC645B48F546}"/>
              </a:ext>
            </a:extLst>
          </p:cNvPr>
          <p:cNvSpPr/>
          <p:nvPr/>
        </p:nvSpPr>
        <p:spPr>
          <a:xfrm rot="16200000">
            <a:off x="4157880" y="2622171"/>
            <a:ext cx="309306" cy="240428"/>
          </a:xfrm>
          <a:prstGeom prst="leftArrow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Arrow: Left 24">
            <a:extLst>
              <a:ext uri="{FF2B5EF4-FFF2-40B4-BE49-F238E27FC236}">
                <a16:creationId xmlns:a16="http://schemas.microsoft.com/office/drawing/2014/main" id="{B84AC527-F45E-5B7C-A17E-5A256F5CA49B}"/>
              </a:ext>
            </a:extLst>
          </p:cNvPr>
          <p:cNvSpPr/>
          <p:nvPr/>
        </p:nvSpPr>
        <p:spPr>
          <a:xfrm rot="13887138">
            <a:off x="5224896" y="2225305"/>
            <a:ext cx="309306" cy="240428"/>
          </a:xfrm>
          <a:prstGeom prst="left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6" name="Arrow: Left 25">
            <a:extLst>
              <a:ext uri="{FF2B5EF4-FFF2-40B4-BE49-F238E27FC236}">
                <a16:creationId xmlns:a16="http://schemas.microsoft.com/office/drawing/2014/main" id="{B746B760-D110-F9DD-20ED-383794D1FB57}"/>
              </a:ext>
            </a:extLst>
          </p:cNvPr>
          <p:cNvSpPr/>
          <p:nvPr/>
        </p:nvSpPr>
        <p:spPr>
          <a:xfrm rot="10800000">
            <a:off x="5671476" y="1213234"/>
            <a:ext cx="309306" cy="240428"/>
          </a:xfrm>
          <a:prstGeom prst="leftArrow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8" name="Picture 10" descr="Location Icon Vector Art, Icons, and Graphics for Free Download">
            <a:extLst>
              <a:ext uri="{FF2B5EF4-FFF2-40B4-BE49-F238E27FC236}">
                <a16:creationId xmlns:a16="http://schemas.microsoft.com/office/drawing/2014/main" id="{3F92961B-8A88-18A7-E2B7-2D022A12AC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474" y="1074881"/>
            <a:ext cx="590324" cy="517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Circle: Hollow 30">
            <a:extLst>
              <a:ext uri="{FF2B5EF4-FFF2-40B4-BE49-F238E27FC236}">
                <a16:creationId xmlns:a16="http://schemas.microsoft.com/office/drawing/2014/main" id="{EF6C7736-164F-050B-BC33-B3168BF47AC3}"/>
              </a:ext>
            </a:extLst>
          </p:cNvPr>
          <p:cNvSpPr/>
          <p:nvPr/>
        </p:nvSpPr>
        <p:spPr>
          <a:xfrm>
            <a:off x="1656635" y="916605"/>
            <a:ext cx="857650" cy="833682"/>
          </a:xfrm>
          <a:prstGeom prst="donut">
            <a:avLst>
              <a:gd name="adj" fmla="val 14565"/>
            </a:avLst>
          </a:prstGeom>
          <a:solidFill>
            <a:srgbClr val="FFC000"/>
          </a:solidFill>
          <a:ln>
            <a:solidFill>
              <a:srgbClr val="FFC000"/>
            </a:solidFill>
          </a:ln>
          <a:effectLst>
            <a:outerShdw blurRad="63500" sx="102000" sy="102000" algn="ctr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33" name="Circle: Hollow 32">
            <a:extLst>
              <a:ext uri="{FF2B5EF4-FFF2-40B4-BE49-F238E27FC236}">
                <a16:creationId xmlns:a16="http://schemas.microsoft.com/office/drawing/2014/main" id="{8E0A5221-1F8A-823B-910C-1FA895D0EF15}"/>
              </a:ext>
            </a:extLst>
          </p:cNvPr>
          <p:cNvSpPr/>
          <p:nvPr/>
        </p:nvSpPr>
        <p:spPr>
          <a:xfrm>
            <a:off x="2132413" y="2376416"/>
            <a:ext cx="857650" cy="833682"/>
          </a:xfrm>
          <a:prstGeom prst="donut">
            <a:avLst>
              <a:gd name="adj" fmla="val 14565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63500" sx="102000" sy="102000" algn="ctr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34" name="Circle: Hollow 33">
            <a:extLst>
              <a:ext uri="{FF2B5EF4-FFF2-40B4-BE49-F238E27FC236}">
                <a16:creationId xmlns:a16="http://schemas.microsoft.com/office/drawing/2014/main" id="{3484FCF2-E0EE-22A1-48E7-1D7437D3C722}"/>
              </a:ext>
            </a:extLst>
          </p:cNvPr>
          <p:cNvSpPr/>
          <p:nvPr/>
        </p:nvSpPr>
        <p:spPr>
          <a:xfrm>
            <a:off x="3873114" y="3051334"/>
            <a:ext cx="857650" cy="833682"/>
          </a:xfrm>
          <a:prstGeom prst="donut">
            <a:avLst>
              <a:gd name="adj" fmla="val 14565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  <a:effectLst>
            <a:outerShdw blurRad="63500" sx="102000" sy="102000" algn="ctr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35" name="Circle: Hollow 34">
            <a:extLst>
              <a:ext uri="{FF2B5EF4-FFF2-40B4-BE49-F238E27FC236}">
                <a16:creationId xmlns:a16="http://schemas.microsoft.com/office/drawing/2014/main" id="{C320F177-37F3-2C49-CD5D-9E7666E9707E}"/>
              </a:ext>
            </a:extLst>
          </p:cNvPr>
          <p:cNvSpPr/>
          <p:nvPr/>
        </p:nvSpPr>
        <p:spPr>
          <a:xfrm>
            <a:off x="5588475" y="2386121"/>
            <a:ext cx="857650" cy="833682"/>
          </a:xfrm>
          <a:prstGeom prst="donut">
            <a:avLst>
              <a:gd name="adj" fmla="val 14565"/>
            </a:avLst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  <a:effectLst>
            <a:outerShdw blurRad="63500" sx="102000" sy="102000" algn="ctr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36" name="Circle: Hollow 35">
            <a:extLst>
              <a:ext uri="{FF2B5EF4-FFF2-40B4-BE49-F238E27FC236}">
                <a16:creationId xmlns:a16="http://schemas.microsoft.com/office/drawing/2014/main" id="{5EB2D919-87F5-49B9-D0BB-DF8924517810}"/>
              </a:ext>
            </a:extLst>
          </p:cNvPr>
          <p:cNvSpPr/>
          <p:nvPr/>
        </p:nvSpPr>
        <p:spPr>
          <a:xfrm>
            <a:off x="6155973" y="908066"/>
            <a:ext cx="857650" cy="833682"/>
          </a:xfrm>
          <a:prstGeom prst="donut">
            <a:avLst>
              <a:gd name="adj" fmla="val 14565"/>
            </a:avLst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  <a:effectLst>
            <a:outerShdw blurRad="63500" sx="102000" sy="102000" algn="ctr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90CAC403-2C99-ED0A-FE77-8CD87C13AD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1044" y="3158967"/>
            <a:ext cx="570956" cy="651384"/>
          </a:xfrm>
          <a:prstGeom prst="rect">
            <a:avLst/>
          </a:prstGeom>
        </p:spPr>
      </p:pic>
      <p:pic>
        <p:nvPicPr>
          <p:cNvPr id="1034" name="Picture 10" descr="Pop Up Icon png images | PNGEgg">
            <a:extLst>
              <a:ext uri="{FF2B5EF4-FFF2-40B4-BE49-F238E27FC236}">
                <a16:creationId xmlns:a16="http://schemas.microsoft.com/office/drawing/2014/main" id="{7844C1BD-5E21-8634-2234-DB22C2DB98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2283" y="1148199"/>
            <a:ext cx="445029" cy="353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BD889ED2-F94B-FEC4-A5BE-B920CA57E2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81586" y="2603931"/>
            <a:ext cx="353535" cy="394008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CF435B0F-4CD2-4B03-F136-F6AF0DF5D3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32886" y="2603931"/>
            <a:ext cx="368828" cy="37865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9F7BF45-8F24-96A2-0DB9-09CD0FC94E3D}"/>
              </a:ext>
            </a:extLst>
          </p:cNvPr>
          <p:cNvSpPr txBox="1"/>
          <p:nvPr/>
        </p:nvSpPr>
        <p:spPr>
          <a:xfrm>
            <a:off x="66921" y="1084330"/>
            <a:ext cx="145496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ptos" panose="020B0004020202020204" pitchFamily="34" charset="0"/>
              </a:rPr>
              <a:t>Nearby E-waste centers and live tracking</a:t>
            </a:r>
            <a:endParaRPr lang="en-IN" b="1" dirty="0">
              <a:latin typeface="Aptos" panose="020B00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542224-88FD-EB11-DBFC-F9D1384F18D3}"/>
              </a:ext>
            </a:extLst>
          </p:cNvPr>
          <p:cNvSpPr txBox="1"/>
          <p:nvPr/>
        </p:nvSpPr>
        <p:spPr>
          <a:xfrm>
            <a:off x="3264472" y="4052445"/>
            <a:ext cx="22455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ptos" panose="020B0004020202020204" pitchFamily="34" charset="0"/>
              </a:rPr>
              <a:t>Introducing a Community based Social media for</a:t>
            </a:r>
          </a:p>
          <a:p>
            <a:r>
              <a:rPr lang="en-US" b="1" dirty="0">
                <a:latin typeface="Aptos" panose="020B0004020202020204" pitchFamily="34" charset="0"/>
              </a:rPr>
              <a:t>                 E-waste</a:t>
            </a:r>
            <a:endParaRPr lang="en-IN" b="1" dirty="0">
              <a:latin typeface="Aptos" panose="020B00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255A70-328D-12D2-4D4C-4563125A0C2F}"/>
              </a:ext>
            </a:extLst>
          </p:cNvPr>
          <p:cNvSpPr txBox="1"/>
          <p:nvPr/>
        </p:nvSpPr>
        <p:spPr>
          <a:xfrm>
            <a:off x="375841" y="3158967"/>
            <a:ext cx="17639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ptos" panose="020B0004020202020204" pitchFamily="34" charset="0"/>
              </a:rPr>
              <a:t>User side Interface</a:t>
            </a:r>
            <a:endParaRPr lang="en-IN" b="1" dirty="0">
              <a:latin typeface="Aptos" panose="020B00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569A42F-BDCB-F112-0A19-726E0145D5F7}"/>
              </a:ext>
            </a:extLst>
          </p:cNvPr>
          <p:cNvSpPr txBox="1"/>
          <p:nvPr/>
        </p:nvSpPr>
        <p:spPr>
          <a:xfrm>
            <a:off x="6482780" y="3158967"/>
            <a:ext cx="21672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ptos" panose="020B0004020202020204" pitchFamily="34" charset="0"/>
              </a:rPr>
              <a:t>Facilitator side Interface</a:t>
            </a:r>
            <a:endParaRPr lang="en-IN" b="1" dirty="0">
              <a:latin typeface="Aptos" panose="020B00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BC70A10-7364-ACB6-61A7-A34B16AB79A7}"/>
              </a:ext>
            </a:extLst>
          </p:cNvPr>
          <p:cNvSpPr txBox="1"/>
          <p:nvPr/>
        </p:nvSpPr>
        <p:spPr>
          <a:xfrm>
            <a:off x="7219933" y="955574"/>
            <a:ext cx="18571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ptos" panose="020B0004020202020204" pitchFamily="34" charset="0"/>
              </a:rPr>
              <a:t>Introducing Pop ups for the awareness</a:t>
            </a:r>
            <a:endParaRPr lang="en-IN" b="1" dirty="0"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42861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6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ircle: Hollow 1">
            <a:extLst>
              <a:ext uri="{FF2B5EF4-FFF2-40B4-BE49-F238E27FC236}">
                <a16:creationId xmlns:a16="http://schemas.microsoft.com/office/drawing/2014/main" id="{9C16B357-E01E-C7F7-2F0F-3C1817184BE9}"/>
              </a:ext>
            </a:extLst>
          </p:cNvPr>
          <p:cNvSpPr/>
          <p:nvPr/>
        </p:nvSpPr>
        <p:spPr>
          <a:xfrm>
            <a:off x="479689" y="398145"/>
            <a:ext cx="853440" cy="826770"/>
          </a:xfrm>
          <a:prstGeom prst="donut">
            <a:avLst>
              <a:gd name="adj" fmla="val 9900"/>
            </a:avLst>
          </a:prstGeom>
          <a:solidFill>
            <a:schemeClr val="accent1"/>
          </a:solidFill>
          <a:ln>
            <a:solidFill>
              <a:schemeClr val="accent1"/>
            </a:solidFill>
          </a:ln>
          <a:effectLst>
            <a:outerShdw blurRad="165100" dist="63500" dir="6000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8F0C196-8846-2B1C-3210-96D818DA03E9}"/>
              </a:ext>
            </a:extLst>
          </p:cNvPr>
          <p:cNvSpPr/>
          <p:nvPr/>
        </p:nvSpPr>
        <p:spPr>
          <a:xfrm>
            <a:off x="369570" y="312420"/>
            <a:ext cx="8206740" cy="998220"/>
          </a:xfrm>
          <a:prstGeom prst="roundRect">
            <a:avLst>
              <a:gd name="adj" fmla="val 50000"/>
            </a:avLst>
          </a:prstGeom>
          <a:noFill/>
          <a:ln w="76200">
            <a:solidFill>
              <a:schemeClr val="bg1">
                <a:lumMod val="7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6" name="Picture 10" descr="Location Icon Vector Art, Icons, and Graphics for Free Download">
            <a:extLst>
              <a:ext uri="{FF2B5EF4-FFF2-40B4-BE49-F238E27FC236}">
                <a16:creationId xmlns:a16="http://schemas.microsoft.com/office/drawing/2014/main" id="{73ED90E1-FA32-DE48-90D3-C8B3E5C816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370" y="566409"/>
            <a:ext cx="407670" cy="452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E5E8072-C42E-F6A9-A0C5-E925E5E0C2F5}"/>
              </a:ext>
            </a:extLst>
          </p:cNvPr>
          <p:cNvSpPr txBox="1"/>
          <p:nvPr/>
        </p:nvSpPr>
        <p:spPr>
          <a:xfrm>
            <a:off x="1482090" y="607952"/>
            <a:ext cx="66598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b="1" dirty="0"/>
              <a:t>Using Open Source location tracking to track the nearby E-Waste Center</a:t>
            </a:r>
            <a:r>
              <a:rPr lang="en-US" dirty="0"/>
              <a:t>.</a:t>
            </a:r>
            <a:endParaRPr lang="en-IN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6840DFC-2629-02F6-31CB-D50166E2F27B}"/>
              </a:ext>
            </a:extLst>
          </p:cNvPr>
          <p:cNvSpPr/>
          <p:nvPr/>
        </p:nvSpPr>
        <p:spPr>
          <a:xfrm>
            <a:off x="369570" y="1543307"/>
            <a:ext cx="8206740" cy="998220"/>
          </a:xfrm>
          <a:prstGeom prst="roundRect">
            <a:avLst>
              <a:gd name="adj" fmla="val 50000"/>
            </a:avLst>
          </a:prstGeom>
          <a:noFill/>
          <a:ln w="76200">
            <a:solidFill>
              <a:schemeClr val="bg1">
                <a:lumMod val="7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Circle: Hollow 8">
            <a:extLst>
              <a:ext uri="{FF2B5EF4-FFF2-40B4-BE49-F238E27FC236}">
                <a16:creationId xmlns:a16="http://schemas.microsoft.com/office/drawing/2014/main" id="{4FF4F4DC-D4EB-2653-F0B8-3DB99BB1737F}"/>
              </a:ext>
            </a:extLst>
          </p:cNvPr>
          <p:cNvSpPr/>
          <p:nvPr/>
        </p:nvSpPr>
        <p:spPr>
          <a:xfrm>
            <a:off x="451485" y="1647867"/>
            <a:ext cx="853440" cy="826770"/>
          </a:xfrm>
          <a:prstGeom prst="donut">
            <a:avLst>
              <a:gd name="adj" fmla="val 9900"/>
            </a:avLst>
          </a:prstGeom>
          <a:solidFill>
            <a:schemeClr val="bg2">
              <a:lumMod val="10000"/>
            </a:schemeClr>
          </a:solidFill>
          <a:effectLst>
            <a:outerShdw blurRad="63500" dist="889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25984FC-E9BA-05DC-0E62-9D4848C555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437" y="1864248"/>
            <a:ext cx="353535" cy="39400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8DFC66B-3A0B-249C-FD72-994D14151123}"/>
              </a:ext>
            </a:extLst>
          </p:cNvPr>
          <p:cNvSpPr txBox="1"/>
          <p:nvPr/>
        </p:nvSpPr>
        <p:spPr>
          <a:xfrm>
            <a:off x="1522492" y="1647867"/>
            <a:ext cx="66598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b="1" dirty="0"/>
              <a:t>Individual Account for the members and dashboard that tracks the users contribution from our website.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b="1" dirty="0"/>
              <a:t>Displaying current value and price of the E-waste components.</a:t>
            </a:r>
          </a:p>
          <a:p>
            <a:endParaRPr lang="en-IN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C0B3EE33-4F3C-E3F8-D18A-0F660AB0BC7B}"/>
              </a:ext>
            </a:extLst>
          </p:cNvPr>
          <p:cNvSpPr/>
          <p:nvPr/>
        </p:nvSpPr>
        <p:spPr>
          <a:xfrm>
            <a:off x="369570" y="2774194"/>
            <a:ext cx="8206740" cy="998220"/>
          </a:xfrm>
          <a:prstGeom prst="roundRect">
            <a:avLst>
              <a:gd name="adj" fmla="val 50000"/>
            </a:avLst>
          </a:prstGeom>
          <a:noFill/>
          <a:ln w="76200">
            <a:solidFill>
              <a:schemeClr val="bg1">
                <a:lumMod val="7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Circle: Hollow 13">
            <a:extLst>
              <a:ext uri="{FF2B5EF4-FFF2-40B4-BE49-F238E27FC236}">
                <a16:creationId xmlns:a16="http://schemas.microsoft.com/office/drawing/2014/main" id="{E2CFD25E-FD1B-8A3E-574D-75B665BF6BD3}"/>
              </a:ext>
            </a:extLst>
          </p:cNvPr>
          <p:cNvSpPr/>
          <p:nvPr/>
        </p:nvSpPr>
        <p:spPr>
          <a:xfrm>
            <a:off x="451485" y="2859919"/>
            <a:ext cx="853440" cy="826770"/>
          </a:xfrm>
          <a:prstGeom prst="donut">
            <a:avLst>
              <a:gd name="adj" fmla="val 9900"/>
            </a:avLst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  <a:effectLst>
            <a:outerShdw blurRad="63500" dist="1016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F50378F-E3B8-C9AE-1581-01A3D7A4C0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995" y="3083978"/>
            <a:ext cx="368828" cy="37865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E73F3D0-3815-E05A-B051-6CDADF72D787}"/>
              </a:ext>
            </a:extLst>
          </p:cNvPr>
          <p:cNvSpPr txBox="1"/>
          <p:nvPr/>
        </p:nvSpPr>
        <p:spPr>
          <a:xfrm>
            <a:off x="1522492" y="2859919"/>
            <a:ext cx="66598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b="1" dirty="0"/>
              <a:t>Full control of the order and pickup details.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b="1" dirty="0"/>
              <a:t>Separate database for the facilitator to be connected with our website.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b="1" dirty="0"/>
              <a:t>Separate price list for the E-waste components.</a:t>
            </a:r>
          </a:p>
          <a:p>
            <a:endParaRPr lang="en-IN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93A9A3D1-6F9D-6F21-BE43-89C9A67E5CF6}"/>
              </a:ext>
            </a:extLst>
          </p:cNvPr>
          <p:cNvSpPr/>
          <p:nvPr/>
        </p:nvSpPr>
        <p:spPr>
          <a:xfrm>
            <a:off x="369570" y="4036438"/>
            <a:ext cx="8206740" cy="998220"/>
          </a:xfrm>
          <a:prstGeom prst="roundRect">
            <a:avLst>
              <a:gd name="adj" fmla="val 50000"/>
            </a:avLst>
          </a:prstGeom>
          <a:noFill/>
          <a:ln w="76200">
            <a:solidFill>
              <a:schemeClr val="bg1">
                <a:lumMod val="7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Circle: Hollow 17">
            <a:extLst>
              <a:ext uri="{FF2B5EF4-FFF2-40B4-BE49-F238E27FC236}">
                <a16:creationId xmlns:a16="http://schemas.microsoft.com/office/drawing/2014/main" id="{E14FDE79-20C9-9B69-EB56-143198F57BF1}"/>
              </a:ext>
            </a:extLst>
          </p:cNvPr>
          <p:cNvSpPr/>
          <p:nvPr/>
        </p:nvSpPr>
        <p:spPr>
          <a:xfrm>
            <a:off x="451484" y="4122163"/>
            <a:ext cx="853440" cy="826770"/>
          </a:xfrm>
          <a:prstGeom prst="donut">
            <a:avLst>
              <a:gd name="adj" fmla="val 9900"/>
            </a:avLst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  <a:effectLst>
            <a:outerShdw blurRad="50800" dist="889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E90B31D-65EC-E139-70D5-42F46988EA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931" y="4209856"/>
            <a:ext cx="570956" cy="65138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93050E8-0E4C-31A2-858D-0BA0FB189EF6}"/>
              </a:ext>
            </a:extLst>
          </p:cNvPr>
          <p:cNvSpPr txBox="1"/>
          <p:nvPr/>
        </p:nvSpPr>
        <p:spPr>
          <a:xfrm>
            <a:off x="1482088" y="4058494"/>
            <a:ext cx="665988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b="1" dirty="0"/>
              <a:t>Placing the Ranking system and producing a Badges to the contributors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b="1" dirty="0"/>
              <a:t>Acts as a platform for our RE-Wired contributors where they can share there contributions among them.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b="1" dirty="0"/>
              <a:t>Through the survey of Monthly report, Best contributors will be awarded.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248511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6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D3DA6955-62E9-6FC4-36AC-B77070D4585B}"/>
              </a:ext>
            </a:extLst>
          </p:cNvPr>
          <p:cNvSpPr/>
          <p:nvPr/>
        </p:nvSpPr>
        <p:spPr>
          <a:xfrm>
            <a:off x="369570" y="312420"/>
            <a:ext cx="8206740" cy="998220"/>
          </a:xfrm>
          <a:prstGeom prst="roundRect">
            <a:avLst>
              <a:gd name="adj" fmla="val 50000"/>
            </a:avLst>
          </a:prstGeom>
          <a:noFill/>
          <a:ln w="76200">
            <a:solidFill>
              <a:schemeClr val="bg1">
                <a:lumMod val="7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Circle: Hollow 2">
            <a:extLst>
              <a:ext uri="{FF2B5EF4-FFF2-40B4-BE49-F238E27FC236}">
                <a16:creationId xmlns:a16="http://schemas.microsoft.com/office/drawing/2014/main" id="{C53D0591-1F47-5584-6276-3571EBFF7B2F}"/>
              </a:ext>
            </a:extLst>
          </p:cNvPr>
          <p:cNvSpPr/>
          <p:nvPr/>
        </p:nvSpPr>
        <p:spPr>
          <a:xfrm>
            <a:off x="474345" y="398145"/>
            <a:ext cx="853440" cy="826770"/>
          </a:xfrm>
          <a:prstGeom prst="donut">
            <a:avLst>
              <a:gd name="adj" fmla="val 9900"/>
            </a:avLst>
          </a:prstGeom>
          <a:solidFill>
            <a:schemeClr val="bg2">
              <a:lumMod val="10000"/>
            </a:schemeClr>
          </a:solidFill>
          <a:effectLst>
            <a:outerShdw blurRad="63500" dist="889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6" name="Picture 10" descr="Pop Up Icon png images | PNGEgg">
            <a:extLst>
              <a:ext uri="{FF2B5EF4-FFF2-40B4-BE49-F238E27FC236}">
                <a16:creationId xmlns:a16="http://schemas.microsoft.com/office/drawing/2014/main" id="{2A03CE1B-3FB8-43B4-6E8B-FA0C25E22D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550" y="634822"/>
            <a:ext cx="445029" cy="353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63B0891-1FF6-C5D0-6B57-5F0E7224F21D}"/>
              </a:ext>
            </a:extLst>
          </p:cNvPr>
          <p:cNvSpPr txBox="1"/>
          <p:nvPr/>
        </p:nvSpPr>
        <p:spPr>
          <a:xfrm>
            <a:off x="1531990" y="430987"/>
            <a:ext cx="665988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b="1" dirty="0"/>
              <a:t>Introducing Pop-ups for the awareness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b="1" dirty="0"/>
              <a:t>Notifications to the user like quotes or slogans to save </a:t>
            </a:r>
            <a:r>
              <a:rPr lang="en-US" b="1" dirty="0" err="1"/>
              <a:t>enivornment</a:t>
            </a:r>
            <a:r>
              <a:rPr lang="en-US" b="1" dirty="0"/>
              <a:t> by disposing the waste through our RE-Wired website </a:t>
            </a:r>
            <a:endParaRPr lang="en-IN" dirty="0"/>
          </a:p>
        </p:txBody>
      </p:sp>
      <p:pic>
        <p:nvPicPr>
          <p:cNvPr id="1026" name="Picture 2" descr="Community Partnerships | South Eastern Sydney Local Health District">
            <a:extLst>
              <a:ext uri="{FF2B5EF4-FFF2-40B4-BE49-F238E27FC236}">
                <a16:creationId xmlns:a16="http://schemas.microsoft.com/office/drawing/2014/main" id="{2864B0A9-DF16-9DA8-FA65-670ED414B9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065" y="1695450"/>
            <a:ext cx="2609850" cy="1752600"/>
          </a:xfrm>
          <a:prstGeom prst="rect">
            <a:avLst/>
          </a:prstGeom>
          <a:noFill/>
          <a:effectLst>
            <a:innerShdw blurRad="114300" dist="1651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ow disposable tech is feeding an e-waste crisis">
            <a:extLst>
              <a:ext uri="{FF2B5EF4-FFF2-40B4-BE49-F238E27FC236}">
                <a16:creationId xmlns:a16="http://schemas.microsoft.com/office/drawing/2014/main" id="{21BC3CDD-AFF3-4D07-1DA4-240B9CCDF3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8874" y="1690687"/>
            <a:ext cx="2600360" cy="175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100+ Group Of People Pictures | Download Free Images on Unsplash">
            <a:extLst>
              <a:ext uri="{FF2B5EF4-FFF2-40B4-BE49-F238E27FC236}">
                <a16:creationId xmlns:a16="http://schemas.microsoft.com/office/drawing/2014/main" id="{CD842041-12FE-C131-1E96-B82DA7921C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2313" y="1695450"/>
            <a:ext cx="2609850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9262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964</TotalTime>
  <Words>506</Words>
  <Application>Microsoft Office PowerPoint</Application>
  <PresentationFormat>On-screen Show (16:9)</PresentationFormat>
  <Paragraphs>91</Paragraphs>
  <Slides>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7" baseType="lpstr">
      <vt:lpstr>Calibri Light</vt:lpstr>
      <vt:lpstr>Agency FB</vt:lpstr>
      <vt:lpstr>Arial</vt:lpstr>
      <vt:lpstr>Calibri</vt:lpstr>
      <vt:lpstr>Batang</vt:lpstr>
      <vt:lpstr>Aptos</vt:lpstr>
      <vt:lpstr>Bahnschrift Condensed</vt:lpstr>
      <vt:lpstr>Arial Black</vt:lpstr>
      <vt:lpstr>Wingdings</vt:lpstr>
      <vt:lpstr>Office Theme</vt:lpstr>
      <vt:lpstr> Navigation and e-Waste Redemption</vt:lpstr>
      <vt:lpstr>Team Members Details: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Gradient Business Strategies Infographics</dc:title>
  <dc:creator>JESINTHA R</dc:creator>
  <cp:lastModifiedBy>JESINTHA R</cp:lastModifiedBy>
  <cp:revision>13</cp:revision>
  <dcterms:modified xsi:type="dcterms:W3CDTF">2023-09-13T05:17:20Z</dcterms:modified>
</cp:coreProperties>
</file>